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257" r:id="rId3"/>
    <p:sldId id="281" r:id="rId4"/>
    <p:sldId id="320" r:id="rId5"/>
    <p:sldId id="300" r:id="rId6"/>
    <p:sldId id="315" r:id="rId7"/>
    <p:sldId id="280" r:id="rId8"/>
    <p:sldId id="301" r:id="rId9"/>
    <p:sldId id="289" r:id="rId10"/>
    <p:sldId id="290" r:id="rId11"/>
    <p:sldId id="316" r:id="rId12"/>
    <p:sldId id="317" r:id="rId13"/>
    <p:sldId id="318" r:id="rId14"/>
    <p:sldId id="291" r:id="rId15"/>
    <p:sldId id="292" r:id="rId16"/>
    <p:sldId id="293" r:id="rId17"/>
    <p:sldId id="294" r:id="rId18"/>
    <p:sldId id="297" r:id="rId19"/>
    <p:sldId id="296" r:id="rId20"/>
    <p:sldId id="298" r:id="rId21"/>
    <p:sldId id="305" r:id="rId22"/>
    <p:sldId id="299" r:id="rId23"/>
    <p:sldId id="295" r:id="rId24"/>
    <p:sldId id="302" r:id="rId25"/>
    <p:sldId id="304" r:id="rId26"/>
    <p:sldId id="306" r:id="rId27"/>
    <p:sldId id="303" r:id="rId28"/>
    <p:sldId id="307" r:id="rId29"/>
    <p:sldId id="308" r:id="rId30"/>
    <p:sldId id="310" r:id="rId31"/>
    <p:sldId id="323" r:id="rId32"/>
    <p:sldId id="309" r:id="rId33"/>
    <p:sldId id="311" r:id="rId34"/>
    <p:sldId id="312" r:id="rId35"/>
    <p:sldId id="313" r:id="rId36"/>
    <p:sldId id="322" r:id="rId37"/>
    <p:sldId id="284" r:id="rId38"/>
    <p:sldId id="319" r:id="rId39"/>
    <p:sldId id="321" r:id="rId40"/>
    <p:sldId id="259" r:id="rId41"/>
    <p:sldId id="279" r:id="rId42"/>
    <p:sldId id="260" r:id="rId43"/>
    <p:sldId id="278"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320"/>
            <p14:sldId id="300"/>
            <p14:sldId id="315"/>
            <p14:sldId id="280"/>
            <p14:sldId id="301"/>
            <p14:sldId id="289"/>
            <p14:sldId id="290"/>
            <p14:sldId id="316"/>
            <p14:sldId id="317"/>
            <p14:sldId id="318"/>
            <p14:sldId id="291"/>
            <p14:sldId id="292"/>
            <p14:sldId id="293"/>
            <p14:sldId id="294"/>
            <p14:sldId id="297"/>
            <p14:sldId id="296"/>
            <p14:sldId id="298"/>
            <p14:sldId id="305"/>
            <p14:sldId id="299"/>
            <p14:sldId id="295"/>
            <p14:sldId id="302"/>
            <p14:sldId id="304"/>
            <p14:sldId id="306"/>
            <p14:sldId id="303"/>
            <p14:sldId id="307"/>
            <p14:sldId id="308"/>
            <p14:sldId id="310"/>
            <p14:sldId id="323"/>
            <p14:sldId id="309"/>
            <p14:sldId id="311"/>
            <p14:sldId id="312"/>
            <p14:sldId id="313"/>
            <p14:sldId id="322"/>
            <p14:sldId id="284"/>
            <p14:sldId id="319"/>
            <p14:sldId id="321"/>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83907" autoAdjust="0"/>
  </p:normalViewPr>
  <p:slideViewPr>
    <p:cSldViewPr snapToGrid="0">
      <p:cViewPr varScale="1">
        <p:scale>
          <a:sx n="75" d="100"/>
          <a:sy n="75" d="100"/>
        </p:scale>
        <p:origin x="116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5/16/2017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 Base grains are mashed in bulk to create wort; wort is boiled down to syrup or dehydrated into powder. No concern for temperature.</a:t>
            </a:r>
          </a:p>
          <a:p>
            <a:endParaRPr lang="en-US" dirty="0"/>
          </a:p>
          <a:p>
            <a:r>
              <a:rPr lang="en-US" dirty="0"/>
              <a:t>Partial Mash – Bulk of the sugar from extract, but steeping specialty grains for color, mouth feel, etc. Small amount of grain, so temp important but not critical.</a:t>
            </a:r>
          </a:p>
          <a:p>
            <a:endParaRPr lang="en-US" dirty="0"/>
          </a:p>
          <a:p>
            <a:r>
              <a:rPr lang="en-US" dirty="0"/>
              <a:t>Brew in a Bag – Mash everything in a giant bag, pull out the bag and proceed with the boil. Less efficient/flexible than traditional all grain, but also faster and no </a:t>
            </a:r>
            <a:r>
              <a:rPr lang="en-US" dirty="0" err="1"/>
              <a:t>sparge</a:t>
            </a:r>
            <a:r>
              <a:rPr lang="en-US" dirty="0"/>
              <a:t>/transfer.</a:t>
            </a:r>
          </a:p>
          <a:p>
            <a:endParaRPr lang="en-US" dirty="0"/>
          </a:p>
          <a:p>
            <a:r>
              <a:rPr lang="en-US" dirty="0"/>
              <a:t>All Grain – Mash grains, stepping through temps as needed. Drain/</a:t>
            </a:r>
            <a:r>
              <a:rPr lang="en-US" dirty="0" err="1"/>
              <a:t>sparge</a:t>
            </a:r>
            <a:r>
              <a:rPr lang="en-US" dirty="0"/>
              <a:t>, then proceed with boil.</a:t>
            </a:r>
          </a:p>
          <a:p>
            <a:endParaRPr lang="en-US" dirty="0"/>
          </a:p>
          <a:p>
            <a:r>
              <a:rPr lang="en-US" dirty="0"/>
              <a:t>From the start of boil through the finished beer, all four processes are the same.  From here on out, we’ll be talking mostly about All Grain brewing</a:t>
            </a:r>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63368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477721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248663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bucket with blankets</a:t>
            </a:r>
            <a:r>
              <a:rPr lang="en-US" baseline="0" dirty="0"/>
              <a:t> can keep its temperature for an hour.  The mash is a really good insulator.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3731521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 first few brews you do, don’t worry about PH.  </a:t>
            </a:r>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do this enough times</a:t>
            </a:r>
            <a:r>
              <a:rPr lang="en-US" baseline="0" dirty="0"/>
              <a:t> you cannot get good extraction.  Period. Trust me.</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152484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a:t>
            </a:r>
            <a:r>
              <a:rPr lang="en-US" baseline="0" dirty="0"/>
              <a:t> is gravity?</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913058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110107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417188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2523993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1182055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573078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3417625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448694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3456826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461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6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8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51</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52</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53</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54</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55</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56</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57</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58</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 Good beer is easy to make. Great beer is REALLY HARD to make</a:t>
            </a:r>
          </a:p>
          <a:p>
            <a:endParaRPr lang="en-US" dirty="0"/>
          </a:p>
          <a:p>
            <a:r>
              <a:rPr lang="en-US" dirty="0"/>
              <a:t>Satisfaction – The beer is that much more enjoyable when you brewed it, and it’s a lot more fun to share with your friends</a:t>
            </a:r>
          </a:p>
          <a:p>
            <a:endParaRPr lang="en-US" dirty="0"/>
          </a:p>
          <a:p>
            <a:r>
              <a:rPr lang="en-US" dirty="0"/>
              <a:t>Simple or Complicated – From extract SMASH to triple decoction Belgian quad aged in bourbon barrels. </a:t>
            </a:r>
          </a:p>
          <a:p>
            <a:endParaRPr lang="en-US" dirty="0"/>
          </a:p>
          <a:p>
            <a:r>
              <a:rPr lang="en-US" dirty="0"/>
              <a:t>Geeky – Recipe design, process documentation, automation, equipment…you can totally geek out with this hobby</a:t>
            </a:r>
          </a:p>
          <a:p>
            <a:endParaRPr lang="en-US" dirty="0"/>
          </a:p>
          <a:p>
            <a:r>
              <a:rPr lang="en-US" dirty="0"/>
              <a:t>Money – There’s some startup cost, and like any hobby you can really go all in and buy expensive equipment. You can also brew KBS clones for $1.50/bottle. </a:t>
            </a:r>
          </a:p>
          <a:p>
            <a:endParaRPr lang="en-US" dirty="0"/>
          </a:p>
          <a:p>
            <a:r>
              <a:rPr lang="en-US" dirty="0"/>
              <a:t>Timeless – If you have to step away, you can still buy good craft beer or enjoy others’ and when you have time again you can pick right back up</a:t>
            </a:r>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51896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153460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3274570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howtobrew.com/book/appendices/appendix-d/what-to-look-for-in-a-cool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reddit.com/r/Homebrewing/comments/33p6g8/reusing_the_yeast_cake/" TargetMode="External"/><Relationship Id="rId4" Type="http://schemas.openxmlformats.org/officeDocument/2006/relationships/hyperlink" Target="http://beersmith.com/blog/2008/07/25/yeast-washing-reusing-your-yeas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bit.ly/beeriot" TargetMode="External"/><Relationship Id="rId3" Type="http://schemas.openxmlformats.org/officeDocument/2006/relationships/hyperlink" Target="http://www.homebrewfinds.com/" TargetMode="External"/><Relationship Id="rId7" Type="http://schemas.openxmlformats.org/officeDocument/2006/relationships/hyperlink" Target="http://www.beersmith.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bjcp.org/stylecenter.php" TargetMode="External"/><Relationship Id="rId5" Type="http://schemas.openxmlformats.org/officeDocument/2006/relationships/hyperlink" Target="https://www.brewersfriend.com/dilution-and-boiloff-gravity-calculator/" TargetMode="External"/><Relationship Id="rId4" Type="http://schemas.openxmlformats.org/officeDocument/2006/relationships/hyperlink" Target="http://www.homebrewtalk.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notesSlide" Target="../notesSlides/notesSlide50.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notesSlide" Target="../notesSlides/notesSlide51.xml"/><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26" Type="http://schemas.openxmlformats.org/officeDocument/2006/relationships/image" Target="../media/image123.png"/><Relationship Id="rId3" Type="http://schemas.openxmlformats.org/officeDocument/2006/relationships/image" Target="../media/image100.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5" Type="http://schemas.openxmlformats.org/officeDocument/2006/relationships/image" Target="../media/image122.png"/><Relationship Id="rId2" Type="http://schemas.openxmlformats.org/officeDocument/2006/relationships/notesSlide" Target="../notesSlides/notesSlide52.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1.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png"/><Relationship Id="rId28" Type="http://schemas.openxmlformats.org/officeDocument/2006/relationships/image" Target="../media/image125.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24.png"/></Relationships>
</file>

<file path=ppt/slides/_rels/slide5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notesSlide" Target="../notesSlides/notesSlide53.xml"/><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png"/><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s>
</file>

<file path=ppt/slides/_rels/slide5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2" Type="http://schemas.openxmlformats.org/officeDocument/2006/relationships/notesSlide" Target="../notesSlides/notesSlide54.xml"/><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s>
</file>

<file path=ppt/slides/_rels/slide55.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18" Type="http://schemas.openxmlformats.org/officeDocument/2006/relationships/image" Target="../media/image196.png"/><Relationship Id="rId26" Type="http://schemas.openxmlformats.org/officeDocument/2006/relationships/image" Target="../media/image204.png"/><Relationship Id="rId3" Type="http://schemas.openxmlformats.org/officeDocument/2006/relationships/image" Target="../media/image181.png"/><Relationship Id="rId21" Type="http://schemas.openxmlformats.org/officeDocument/2006/relationships/image" Target="../media/image199.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5" Type="http://schemas.openxmlformats.org/officeDocument/2006/relationships/image" Target="../media/image203.png"/><Relationship Id="rId2" Type="http://schemas.openxmlformats.org/officeDocument/2006/relationships/notesSlide" Target="../notesSlides/notesSlide55.xml"/><Relationship Id="rId16" Type="http://schemas.openxmlformats.org/officeDocument/2006/relationships/image" Target="../media/image194.png"/><Relationship Id="rId20" Type="http://schemas.openxmlformats.org/officeDocument/2006/relationships/image" Target="../media/image198.png"/><Relationship Id="rId29"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image" Target="../media/image184.png"/><Relationship Id="rId11" Type="http://schemas.openxmlformats.org/officeDocument/2006/relationships/image" Target="../media/image189.png"/><Relationship Id="rId24" Type="http://schemas.openxmlformats.org/officeDocument/2006/relationships/image" Target="../media/image202.png"/><Relationship Id="rId5" Type="http://schemas.openxmlformats.org/officeDocument/2006/relationships/image" Target="../media/image183.png"/><Relationship Id="rId15" Type="http://schemas.openxmlformats.org/officeDocument/2006/relationships/image" Target="../media/image193.png"/><Relationship Id="rId23" Type="http://schemas.openxmlformats.org/officeDocument/2006/relationships/image" Target="../media/image201.png"/><Relationship Id="rId28" Type="http://schemas.openxmlformats.org/officeDocument/2006/relationships/image" Target="../media/image206.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 Id="rId22" Type="http://schemas.openxmlformats.org/officeDocument/2006/relationships/image" Target="../media/image200.png"/><Relationship Id="rId27" Type="http://schemas.openxmlformats.org/officeDocument/2006/relationships/image" Target="../media/image205.png"/></Relationships>
</file>

<file path=ppt/slides/_rels/slide56.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26" Type="http://schemas.openxmlformats.org/officeDocument/2006/relationships/image" Target="../media/image231.png"/><Relationship Id="rId3" Type="http://schemas.openxmlformats.org/officeDocument/2006/relationships/image" Target="../media/image208.png"/><Relationship Id="rId21" Type="http://schemas.openxmlformats.org/officeDocument/2006/relationships/image" Target="../media/image226.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5" Type="http://schemas.openxmlformats.org/officeDocument/2006/relationships/image" Target="../media/image230.png"/><Relationship Id="rId2" Type="http://schemas.openxmlformats.org/officeDocument/2006/relationships/notesSlide" Target="../notesSlides/notesSlide56.xml"/><Relationship Id="rId16" Type="http://schemas.openxmlformats.org/officeDocument/2006/relationships/image" Target="../media/image221.png"/><Relationship Id="rId20" Type="http://schemas.openxmlformats.org/officeDocument/2006/relationships/image" Target="../media/image225.png"/><Relationship Id="rId29"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png"/><Relationship Id="rId24" Type="http://schemas.openxmlformats.org/officeDocument/2006/relationships/image" Target="../media/image229.png"/><Relationship Id="rId5" Type="http://schemas.openxmlformats.org/officeDocument/2006/relationships/image" Target="../media/image210.png"/><Relationship Id="rId15" Type="http://schemas.openxmlformats.org/officeDocument/2006/relationships/image" Target="../media/image220.png"/><Relationship Id="rId23" Type="http://schemas.openxmlformats.org/officeDocument/2006/relationships/image" Target="../media/image228.png"/><Relationship Id="rId28" Type="http://schemas.openxmlformats.org/officeDocument/2006/relationships/image" Target="../media/image233.png"/><Relationship Id="rId10" Type="http://schemas.openxmlformats.org/officeDocument/2006/relationships/image" Target="../media/image215.png"/><Relationship Id="rId19" Type="http://schemas.openxmlformats.org/officeDocument/2006/relationships/image" Target="../media/image224.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 Id="rId22" Type="http://schemas.openxmlformats.org/officeDocument/2006/relationships/image" Target="../media/image227.png"/><Relationship Id="rId27" Type="http://schemas.openxmlformats.org/officeDocument/2006/relationships/image" Target="../media/image232.png"/></Relationships>
</file>

<file path=ppt/slides/_rels/slide57.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50.png"/><Relationship Id="rId3" Type="http://schemas.openxmlformats.org/officeDocument/2006/relationships/image" Target="../media/image235.png"/><Relationship Id="rId21" Type="http://schemas.openxmlformats.org/officeDocument/2006/relationships/image" Target="../media/image253.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9.png"/><Relationship Id="rId2" Type="http://schemas.openxmlformats.org/officeDocument/2006/relationships/notesSlide" Target="../notesSlides/notesSlide57.xml"/><Relationship Id="rId16" Type="http://schemas.openxmlformats.org/officeDocument/2006/relationships/image" Target="../media/image248.png"/><Relationship Id="rId20" Type="http://schemas.openxmlformats.org/officeDocument/2006/relationships/image" Target="../media/image252.png"/><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24" Type="http://schemas.openxmlformats.org/officeDocument/2006/relationships/image" Target="../media/image256.png"/><Relationship Id="rId5" Type="http://schemas.openxmlformats.org/officeDocument/2006/relationships/image" Target="../media/image237.png"/><Relationship Id="rId15" Type="http://schemas.openxmlformats.org/officeDocument/2006/relationships/image" Target="../media/image247.png"/><Relationship Id="rId23" Type="http://schemas.openxmlformats.org/officeDocument/2006/relationships/image" Target="../media/image255.png"/><Relationship Id="rId10" Type="http://schemas.openxmlformats.org/officeDocument/2006/relationships/image" Target="../media/image242.png"/><Relationship Id="rId19" Type="http://schemas.openxmlformats.org/officeDocument/2006/relationships/image" Target="../media/image251.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46.png"/><Relationship Id="rId22" Type="http://schemas.openxmlformats.org/officeDocument/2006/relationships/image" Target="../media/image254.png"/></Relationships>
</file>

<file path=ppt/slides/_rels/slide58.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png"/><Relationship Id="rId17" Type="http://schemas.openxmlformats.org/officeDocument/2006/relationships/image" Target="../media/image271.png"/><Relationship Id="rId2" Type="http://schemas.openxmlformats.org/officeDocument/2006/relationships/notesSlide" Target="../notesSlides/notesSlide58.xml"/><Relationship Id="rId16"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5" Type="http://schemas.openxmlformats.org/officeDocument/2006/relationships/image" Target="../media/image26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 Id="rId14" Type="http://schemas.openxmlformats.org/officeDocument/2006/relationships/image" Target="../media/image26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a:t>Now Micro</a:t>
            </a: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How to Brew</a:t>
            </a:r>
          </a:p>
          <a:p>
            <a:pPr marL="0" indent="0">
              <a:buNone/>
            </a:pPr>
            <a:r>
              <a:rPr lang="en-US" dirty="0"/>
              <a:t>	1. Mash - Extract sugar from grain using hot water to make wort.</a:t>
            </a:r>
          </a:p>
          <a:p>
            <a:pPr marL="0" indent="0">
              <a:buNone/>
            </a:pPr>
            <a:r>
              <a:rPr lang="en-US" dirty="0"/>
              <a:t>	2. Boil – Cook for 60-90 minutes. Add hops occasionally.</a:t>
            </a:r>
          </a:p>
          <a:p>
            <a:pPr marL="0" indent="0">
              <a:buNone/>
            </a:pPr>
            <a:r>
              <a:rPr lang="en-US" dirty="0"/>
              <a:t>	3. Chill - Cool the boiled wort.</a:t>
            </a:r>
          </a:p>
          <a:p>
            <a:pPr marL="0" indent="0">
              <a:buNone/>
            </a:pPr>
            <a:r>
              <a:rPr lang="en-US" dirty="0"/>
              <a:t>	4. Pitch - Add yeast and let magic happen!</a:t>
            </a:r>
          </a:p>
          <a:p>
            <a:pPr marL="0" indent="0">
              <a:buNone/>
            </a:pPr>
            <a:r>
              <a:rPr lang="en-US" dirty="0"/>
              <a:t>	5. Store/Serve - Bottle or keg.</a:t>
            </a:r>
          </a:p>
        </p:txBody>
      </p:sp>
    </p:spTree>
    <p:extLst>
      <p:ext uri="{BB962C8B-B14F-4D97-AF65-F5344CB8AC3E}">
        <p14:creationId xmlns:p14="http://schemas.microsoft.com/office/powerpoint/2010/main" val="184352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METHODS</a:t>
            </a:r>
          </a:p>
        </p:txBody>
      </p:sp>
      <p:sp>
        <p:nvSpPr>
          <p:cNvPr id="3" name="Content Placeholder 2"/>
          <p:cNvSpPr>
            <a:spLocks noGrp="1"/>
          </p:cNvSpPr>
          <p:nvPr>
            <p:ph idx="1"/>
          </p:nvPr>
        </p:nvSpPr>
        <p:spPr/>
        <p:txBody>
          <a:bodyPr>
            <a:normAutofit/>
          </a:bodyPr>
          <a:lstStyle/>
          <a:p>
            <a:r>
              <a:rPr lang="en-US" sz="2800" dirty="0"/>
              <a:t>Brewing Methods</a:t>
            </a:r>
          </a:p>
          <a:p>
            <a:pPr lvl="1"/>
            <a:r>
              <a:rPr lang="en-US" sz="2800" dirty="0"/>
              <a:t>Extract – Somebody else mashes so you don’t have to</a:t>
            </a:r>
            <a:endParaRPr lang="en-US" sz="2600" dirty="0"/>
          </a:p>
          <a:p>
            <a:pPr lvl="1"/>
            <a:r>
              <a:rPr lang="en-US" sz="2800" dirty="0"/>
              <a:t>Partial Mash – Somebody else mashes, but you need something extra</a:t>
            </a:r>
          </a:p>
          <a:p>
            <a:pPr lvl="1"/>
            <a:r>
              <a:rPr lang="en-US" sz="2800" dirty="0"/>
              <a:t>Brew in a Bag – You’re impatient, have a giant pot and a spare winch laying around</a:t>
            </a:r>
          </a:p>
          <a:p>
            <a:pPr lvl="1"/>
            <a:r>
              <a:rPr lang="en-US" sz="2800" dirty="0"/>
              <a:t>All Grain – Willing to spend the extra time for the extra control</a:t>
            </a:r>
          </a:p>
          <a:p>
            <a:pPr lvl="1"/>
            <a:endParaRPr lang="en-US" sz="2800" dirty="0"/>
          </a:p>
          <a:p>
            <a:pPr marL="457200" lvl="1" indent="0">
              <a:buNone/>
            </a:pPr>
            <a:r>
              <a:rPr lang="en-US" dirty="0"/>
              <a:t>Homebrewing is typically done in 5gal/19L batches</a:t>
            </a:r>
          </a:p>
        </p:txBody>
      </p:sp>
    </p:spTree>
    <p:extLst>
      <p:ext uri="{BB962C8B-B14F-4D97-AF65-F5344CB8AC3E}">
        <p14:creationId xmlns:p14="http://schemas.microsoft.com/office/powerpoint/2010/main" val="1883256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599" y="1257300"/>
            <a:ext cx="11320463" cy="4800600"/>
          </a:xfrm>
        </p:spPr>
        <p:txBody>
          <a:bodyPr/>
          <a:lstStyle/>
          <a:p>
            <a:pPr marL="0" indent="0">
              <a:buNone/>
            </a:pPr>
            <a:r>
              <a:rPr lang="en-US" sz="2400" dirty="0"/>
              <a:t>Equipment Used to Brew</a:t>
            </a:r>
          </a:p>
          <a:p>
            <a:r>
              <a:rPr lang="en-US" sz="2400" dirty="0"/>
              <a:t>Basics</a:t>
            </a:r>
          </a:p>
          <a:p>
            <a:pPr lvl="1"/>
            <a:r>
              <a:rPr lang="en-US" sz="2400" dirty="0"/>
              <a:t>Mash </a:t>
            </a:r>
            <a:r>
              <a:rPr lang="en-US" sz="2400" dirty="0" err="1"/>
              <a:t>tun</a:t>
            </a:r>
            <a:r>
              <a:rPr lang="en-US" sz="2400" dirty="0"/>
              <a:t> – Insulated container (cooler) for holding grains at temp during mash</a:t>
            </a:r>
          </a:p>
          <a:p>
            <a:pPr lvl="1"/>
            <a:r>
              <a:rPr lang="en-US" sz="2400" dirty="0"/>
              <a:t>Boil kettle – Stock pot to boil wort</a:t>
            </a:r>
          </a:p>
          <a:p>
            <a:pPr lvl="1"/>
            <a:r>
              <a:rPr lang="en-US" sz="2400" dirty="0"/>
              <a:t>Racking cane – Siphon to transfer wort to fermentation vessel</a:t>
            </a:r>
          </a:p>
          <a:p>
            <a:pPr lvl="1"/>
            <a:r>
              <a:rPr lang="en-US" sz="2400" dirty="0"/>
              <a:t>Fermentation bucket – Usually plastic</a:t>
            </a:r>
          </a:p>
          <a:p>
            <a:pPr lvl="1"/>
            <a:r>
              <a:rPr lang="en-US" sz="2400" dirty="0"/>
              <a:t>Wort chiller – Quickly cool your wort</a:t>
            </a:r>
          </a:p>
          <a:p>
            <a:pPr lvl="1"/>
            <a:endParaRPr lang="en-US" dirty="0"/>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130560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600" y="1257300"/>
            <a:ext cx="4919664" cy="585788"/>
          </a:xfrm>
        </p:spPr>
        <p:txBody>
          <a:bodyPr/>
          <a:lstStyle/>
          <a:p>
            <a:pPr marL="0" indent="0">
              <a:buNone/>
            </a:pPr>
            <a:r>
              <a:rPr lang="en-US" sz="2400" dirty="0"/>
              <a:t>Equipment we want to brew with…</a:t>
            </a:r>
            <a:endParaRPr lang="en-US" dirty="0"/>
          </a:p>
          <a:p>
            <a:endParaRPr lang="en-US" dirty="0"/>
          </a:p>
          <a:p>
            <a:pPr marL="457200" lvl="1" indent="0">
              <a:buNone/>
            </a:pPr>
            <a:endParaRPr lang="en-US" dirty="0"/>
          </a:p>
        </p:txBody>
      </p:sp>
      <p:sp>
        <p:nvSpPr>
          <p:cNvPr id="4" name="Content Placeholder 2">
            <a:extLst>
              <a:ext uri="{FF2B5EF4-FFF2-40B4-BE49-F238E27FC236}">
                <a16:creationId xmlns:a16="http://schemas.microsoft.com/office/drawing/2014/main" id="{9E1E8D27-45CB-4378-B965-F1C240EAF78E}"/>
              </a:ext>
            </a:extLst>
          </p:cNvPr>
          <p:cNvSpPr txBox="1">
            <a:spLocks/>
          </p:cNvSpPr>
          <p:nvPr/>
        </p:nvSpPr>
        <p:spPr>
          <a:xfrm>
            <a:off x="609598" y="3881438"/>
            <a:ext cx="4919665" cy="5857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400" dirty="0"/>
              <a:t>Equipment we actually brew with…</a:t>
            </a:r>
            <a:endParaRPr lang="en-US" dirty="0"/>
          </a:p>
          <a:p>
            <a:endParaRPr lang="en-US" dirty="0"/>
          </a:p>
          <a:p>
            <a:pPr marL="457200" lvl="1" indent="0">
              <a:buFont typeface="Wingdings 3" panose="05040102010807070707" pitchFamily="18" charset="2"/>
              <a:buNone/>
            </a:pPr>
            <a:endParaRPr lang="en-US" dirty="0"/>
          </a:p>
        </p:txBody>
      </p:sp>
      <p:pic>
        <p:nvPicPr>
          <p:cNvPr id="1026" name="Picture 2" descr="Related image">
            <a:extLst>
              <a:ext uri="{FF2B5EF4-FFF2-40B4-BE49-F238E27FC236}">
                <a16:creationId xmlns:a16="http://schemas.microsoft.com/office/drawing/2014/main" id="{8392093E-9DC8-493F-A045-1F0F97A05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7" y="1550194"/>
            <a:ext cx="5686426" cy="46202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590E4D-7594-44A5-A29D-F5EF7EC6D2A1}"/>
              </a:ext>
            </a:extLst>
          </p:cNvPr>
          <p:cNvPicPr>
            <a:picLocks noChangeAspect="1"/>
          </p:cNvPicPr>
          <p:nvPr/>
        </p:nvPicPr>
        <p:blipFill>
          <a:blip r:embed="rId4"/>
          <a:stretch>
            <a:fillRect/>
          </a:stretch>
        </p:blipFill>
        <p:spPr>
          <a:xfrm rot="5400000">
            <a:off x="6282185" y="2482008"/>
            <a:ext cx="4900610" cy="2756593"/>
          </a:xfrm>
          <a:prstGeom prst="rect">
            <a:avLst/>
          </a:prstGeom>
        </p:spPr>
      </p:pic>
    </p:spTree>
    <p:extLst>
      <p:ext uri="{BB962C8B-B14F-4D97-AF65-F5344CB8AC3E}">
        <p14:creationId xmlns:p14="http://schemas.microsoft.com/office/powerpoint/2010/main" val="27004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lnSpcReduction="10000"/>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r>
              <a:rPr lang="en-US" dirty="0"/>
              <a:t>Spring water good. Distilled water bad. </a:t>
            </a:r>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a:t>
            </a:r>
            <a:r>
              <a:rPr lang="en-US" dirty="0" err="1"/>
              <a:t>Camdem</a:t>
            </a:r>
            <a:r>
              <a:rPr lang="en-US" dirty="0"/>
              <a:t> Tablets (potassium </a:t>
            </a:r>
            <a:r>
              <a:rPr lang="en-US" dirty="0" err="1"/>
              <a:t>metabisulfite</a:t>
            </a:r>
            <a:r>
              <a:rPr lang="en-US" dirty="0"/>
              <a:t>) </a:t>
            </a:r>
          </a:p>
          <a:p>
            <a:pPr lvl="2"/>
            <a:r>
              <a:rPr lang="en-US" dirty="0"/>
              <a:t>Ascorbic acid/Vitamin C to eliminate chloramine</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hlinkClick r:id="rId4"/>
              </a:rPr>
              <a:t>How to build</a:t>
            </a:r>
            <a:endParaRPr lang="en-US" dirty="0"/>
          </a:p>
        </p:txBody>
      </p:sp>
      <p:pic>
        <p:nvPicPr>
          <p:cNvPr id="4" name="Picture 3"/>
          <p:cNvPicPr>
            <a:picLocks noChangeAspect="1"/>
          </p:cNvPicPr>
          <p:nvPr/>
        </p:nvPicPr>
        <p:blipFill>
          <a:blip r:embed="rId5"/>
          <a:stretch>
            <a:fillRect/>
          </a:stretch>
        </p:blipFill>
        <p:spPr>
          <a:xfrm>
            <a:off x="5558972" y="2072409"/>
            <a:ext cx="4598987" cy="4412076"/>
          </a:xfrm>
          <a:prstGeom prst="rect">
            <a:avLst/>
          </a:prstGeom>
        </p:spPr>
      </p:pic>
    </p:spTree>
    <p:extLst>
      <p:ext uri="{BB962C8B-B14F-4D97-AF65-F5344CB8AC3E}">
        <p14:creationId xmlns:p14="http://schemas.microsoft.com/office/powerpoint/2010/main" val="413522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(Not water to the grain)</a:t>
            </a:r>
          </a:p>
          <a:p>
            <a:r>
              <a:rPr lang="en-US" dirty="0"/>
              <a:t>Check your temp and make sure you are at your desired temp.  </a:t>
            </a:r>
          </a:p>
          <a:p>
            <a:pPr lvl="1"/>
            <a:r>
              <a:rPr lang="en-US" dirty="0"/>
              <a:t>Stir to cool, add water to heat it.  </a:t>
            </a:r>
          </a:p>
          <a:p>
            <a:pPr lvl="1"/>
            <a:r>
              <a:rPr lang="en-US" dirty="0"/>
              <a:t>Pro Tip – You can also pull a gallon or two, bring it go a boil, and add it back (decoction)</a:t>
            </a:r>
          </a:p>
          <a:p>
            <a:r>
              <a:rPr lang="en-US" dirty="0"/>
              <a:t>Stir up the grains gently, but thoroughly!  You have to break up all the dough balls in order to get good extraction.   (3-5 minutes)</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a:t>
            </a:r>
            <a:r>
              <a:rPr lang="en-US" dirty="0"/>
              <a:t> Mash – </a:t>
            </a:r>
            <a:r>
              <a:rPr lang="en-US" dirty="0" err="1"/>
              <a:t>Geeking</a:t>
            </a:r>
            <a:r>
              <a:rPr lang="en-US" dirty="0"/>
              <a:t> Out</a:t>
            </a:r>
          </a:p>
        </p:txBody>
      </p:sp>
      <p:sp>
        <p:nvSpPr>
          <p:cNvPr id="3" name="Content Placeholder 2"/>
          <p:cNvSpPr>
            <a:spLocks noGrp="1"/>
          </p:cNvSpPr>
          <p:nvPr>
            <p:ph idx="1"/>
          </p:nvPr>
        </p:nvSpPr>
        <p:spPr/>
        <p:txBody>
          <a:bodyPr>
            <a:normAutofit/>
          </a:bodyPr>
          <a:lstStyle/>
          <a:p>
            <a:endParaRPr lang="en-US" dirty="0"/>
          </a:p>
          <a:p>
            <a:r>
              <a:rPr lang="en-US" dirty="0"/>
              <a:t>Low Temp Mash </a:t>
            </a:r>
          </a:p>
          <a:p>
            <a:pPr lvl="1"/>
            <a:r>
              <a:rPr lang="en-US" dirty="0"/>
              <a:t>140 – 154 degrees</a:t>
            </a:r>
          </a:p>
          <a:p>
            <a:pPr lvl="1"/>
            <a:r>
              <a:rPr lang="en-US" dirty="0"/>
              <a:t>Higher fermentable sugars</a:t>
            </a:r>
          </a:p>
          <a:p>
            <a:pPr lvl="1"/>
            <a:r>
              <a:rPr lang="en-US" dirty="0"/>
              <a:t>Lower body beers</a:t>
            </a:r>
          </a:p>
          <a:p>
            <a:r>
              <a:rPr lang="en-US" dirty="0"/>
              <a:t>High Temp Mash</a:t>
            </a:r>
          </a:p>
          <a:p>
            <a:pPr lvl="1"/>
            <a:r>
              <a:rPr lang="en-US" dirty="0"/>
              <a:t>154 – 160 degrees</a:t>
            </a:r>
          </a:p>
          <a:p>
            <a:pPr lvl="1"/>
            <a:r>
              <a:rPr lang="en-US" dirty="0"/>
              <a:t>Lower Fermentable Sugars</a:t>
            </a:r>
          </a:p>
          <a:p>
            <a:pPr lvl="1"/>
            <a:r>
              <a:rPr lang="en-US" dirty="0"/>
              <a:t>Full bodied beers</a:t>
            </a:r>
          </a:p>
        </p:txBody>
      </p:sp>
    </p:spTree>
    <p:extLst>
      <p:ext uri="{BB962C8B-B14F-4D97-AF65-F5344CB8AC3E}">
        <p14:creationId xmlns:p14="http://schemas.microsoft.com/office/powerpoint/2010/main" val="390737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your mash PH</a:t>
            </a:r>
          </a:p>
          <a:p>
            <a:pPr lvl="1"/>
            <a:r>
              <a:rPr lang="en-US" dirty="0"/>
              <a:t>Sodium Bicarbonate will raise your mash PH.</a:t>
            </a:r>
          </a:p>
        </p:txBody>
      </p:sp>
    </p:spTree>
    <p:extLst>
      <p:ext uri="{BB962C8B-B14F-4D97-AF65-F5344CB8AC3E}">
        <p14:creationId xmlns:p14="http://schemas.microsoft.com/office/powerpoint/2010/main" val="162752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VOrlAuFing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437594" y="4098471"/>
            <a:ext cx="1166202" cy="1959429"/>
          </a:xfrm>
          <a:prstGeom prst="rect">
            <a:avLst/>
          </a:prstGeom>
        </p:spPr>
      </p:pic>
      <p:pic>
        <p:nvPicPr>
          <p:cNvPr id="5" name="Picture 4">
            <a:extLst/>
          </p:cNvPr>
          <p:cNvPicPr>
            <a:picLocks noChangeAspect="1"/>
          </p:cNvPicPr>
          <p:nvPr/>
        </p:nvPicPr>
        <p:blipFill rotWithShape="1">
          <a:blip r:embed="rId4"/>
          <a:srcRect l="7963"/>
          <a:stretch/>
        </p:blipFill>
        <p:spPr>
          <a:xfrm rot="5400000">
            <a:off x="8082075" y="2557575"/>
            <a:ext cx="4345080" cy="2655570"/>
          </a:xfrm>
          <a:prstGeom prst="rect">
            <a:avLst/>
          </a:prstGeom>
        </p:spPr>
      </p:pic>
    </p:spTree>
    <p:extLst>
      <p:ext uri="{BB962C8B-B14F-4D97-AF65-F5344CB8AC3E}">
        <p14:creationId xmlns:p14="http://schemas.microsoft.com/office/powerpoint/2010/main" val="421304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pPr lvl="1"/>
            <a:r>
              <a:rPr lang="en-US" dirty="0"/>
              <a:t>It’s not always about the alcohol; balance is important</a:t>
            </a:r>
          </a:p>
          <a:p>
            <a:pPr lvl="1"/>
            <a:r>
              <a:rPr lang="en-US" dirty="0"/>
              <a:t>Can always boost with extract or other sugar sources</a:t>
            </a:r>
          </a:p>
          <a:p>
            <a:endParaRPr lang="en-US" dirty="0"/>
          </a:p>
          <a:p>
            <a:r>
              <a:rPr lang="en-US" dirty="0"/>
              <a:t>There is a lot that has to go right to get a high extraction percentage (%75+).</a:t>
            </a:r>
          </a:p>
        </p:txBody>
      </p:sp>
    </p:spTree>
    <p:extLst>
      <p:ext uri="{BB962C8B-B14F-4D97-AF65-F5344CB8AC3E}">
        <p14:creationId xmlns:p14="http://schemas.microsoft.com/office/powerpoint/2010/main" val="2656501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VOrlAuF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Take the first </a:t>
            </a:r>
            <a:r>
              <a:rPr lang="en-US" dirty="0" err="1"/>
              <a:t>runnings</a:t>
            </a:r>
            <a:r>
              <a:rPr lang="en-US" dirty="0"/>
              <a:t> from the Mash and pour it back into the mash </a:t>
            </a:r>
            <a:r>
              <a:rPr lang="en-US" dirty="0" err="1"/>
              <a:t>tun.</a:t>
            </a:r>
            <a:endParaRPr lang="en-US" dirty="0"/>
          </a:p>
          <a:p>
            <a:pPr lvl="2"/>
            <a:r>
              <a:rPr lang="en-US" dirty="0"/>
              <a:t>Do this until the </a:t>
            </a:r>
            <a:r>
              <a:rPr lang="en-US" dirty="0" err="1"/>
              <a:t>runnings</a:t>
            </a:r>
            <a:r>
              <a:rPr lang="en-US" dirty="0"/>
              <a:t> are clear.  </a:t>
            </a:r>
          </a:p>
          <a:p>
            <a:pPr lvl="2"/>
            <a:r>
              <a:rPr lang="en-US" dirty="0"/>
              <a:t>You cannot over do this but you can certainly under do it.</a:t>
            </a:r>
          </a:p>
          <a:p>
            <a:pPr lvl="2"/>
            <a:endParaRPr lang="en-US" dirty="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638300" y="3424835"/>
            <a:ext cx="2362200" cy="2166339"/>
          </a:xfrm>
          <a:prstGeom prst="rect">
            <a:avLst/>
          </a:prstGeom>
        </p:spPr>
      </p:pic>
      <p:pic>
        <p:nvPicPr>
          <p:cNvPr id="5" name="Picture 4"/>
          <p:cNvPicPr>
            <a:picLocks noChangeAspect="1"/>
          </p:cNvPicPr>
          <p:nvPr/>
        </p:nvPicPr>
        <p:blipFill>
          <a:blip r:embed="rId4"/>
          <a:stretch>
            <a:fillRect/>
          </a:stretch>
        </p:blipFill>
        <p:spPr>
          <a:xfrm>
            <a:off x="4381500" y="3424835"/>
            <a:ext cx="2533650" cy="2143858"/>
          </a:xfrm>
          <a:prstGeom prst="rect">
            <a:avLst/>
          </a:prstGeom>
        </p:spPr>
      </p:pic>
      <p:pic>
        <p:nvPicPr>
          <p:cNvPr id="6" name="Picture 5"/>
          <p:cNvPicPr>
            <a:picLocks noChangeAspect="1"/>
          </p:cNvPicPr>
          <p:nvPr/>
        </p:nvPicPr>
        <p:blipFill>
          <a:blip r:embed="rId5"/>
          <a:stretch>
            <a:fillRect/>
          </a:stretch>
        </p:blipFill>
        <p:spPr>
          <a:xfrm>
            <a:off x="7334251" y="3291485"/>
            <a:ext cx="2310933" cy="2279222"/>
          </a:xfrm>
          <a:prstGeom prst="rect">
            <a:avLst/>
          </a:prstGeom>
        </p:spPr>
      </p:pic>
    </p:spTree>
    <p:extLst>
      <p:ext uri="{BB962C8B-B14F-4D97-AF65-F5344CB8AC3E}">
        <p14:creationId xmlns:p14="http://schemas.microsoft.com/office/powerpoint/2010/main" val="3452252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Sparging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This is rinsing the sugars from the grains! </a:t>
            </a:r>
          </a:p>
          <a:p>
            <a:r>
              <a:rPr lang="en-US" dirty="0"/>
              <a:t>A good </a:t>
            </a:r>
            <a:r>
              <a:rPr lang="en-US" dirty="0" err="1"/>
              <a:t>sparge</a:t>
            </a:r>
            <a:r>
              <a:rPr lang="en-US" dirty="0"/>
              <a:t> is required for a decent extraction percentage.</a:t>
            </a:r>
          </a:p>
          <a:p>
            <a:r>
              <a:rPr lang="en-US" dirty="0"/>
              <a:t>Batch </a:t>
            </a:r>
            <a:r>
              <a:rPr lang="en-US" dirty="0" err="1"/>
              <a:t>Sparge</a:t>
            </a:r>
            <a:endParaRPr lang="en-US" dirty="0"/>
          </a:p>
          <a:p>
            <a:pPr lvl="1"/>
            <a:r>
              <a:rPr lang="en-US" dirty="0"/>
              <a:t>Empty the mash </a:t>
            </a:r>
            <a:r>
              <a:rPr lang="en-US" dirty="0" err="1"/>
              <a:t>tun</a:t>
            </a:r>
            <a:r>
              <a:rPr lang="en-US" dirty="0"/>
              <a:t> into the boil kettle</a:t>
            </a:r>
          </a:p>
          <a:p>
            <a:pPr lvl="1"/>
            <a:r>
              <a:rPr lang="en-US" dirty="0"/>
              <a:t>Refill, do it again.</a:t>
            </a:r>
          </a:p>
          <a:p>
            <a:r>
              <a:rPr lang="en-US" dirty="0" err="1"/>
              <a:t>Continouos</a:t>
            </a:r>
            <a:r>
              <a:rPr lang="en-US" dirty="0"/>
              <a:t> </a:t>
            </a:r>
            <a:r>
              <a:rPr lang="en-US" dirty="0" err="1"/>
              <a:t>Sparge</a:t>
            </a:r>
            <a:endParaRPr lang="en-US" dirty="0"/>
          </a:p>
          <a:p>
            <a:pPr lvl="1"/>
            <a:r>
              <a:rPr lang="en-US" dirty="0"/>
              <a:t>Add water at the same rate you are draining it into the mash kettle.</a:t>
            </a:r>
          </a:p>
          <a:p>
            <a:pPr lvl="1"/>
            <a:endParaRPr lang="en-US" dirty="0"/>
          </a:p>
          <a:p>
            <a:r>
              <a:rPr lang="en-US" dirty="0" err="1"/>
              <a:t>Sparge</a:t>
            </a:r>
            <a:r>
              <a:rPr lang="en-US" dirty="0"/>
              <a:t> until you get a 1.008 gravity measurement or you have enough wort.</a:t>
            </a:r>
          </a:p>
          <a:p>
            <a:pPr lvl="1"/>
            <a:r>
              <a:rPr lang="en-US" dirty="0"/>
              <a:t>Whichever is first.</a:t>
            </a:r>
          </a:p>
        </p:txBody>
      </p:sp>
    </p:spTree>
    <p:extLst>
      <p:ext uri="{BB962C8B-B14F-4D97-AF65-F5344CB8AC3E}">
        <p14:creationId xmlns:p14="http://schemas.microsoft.com/office/powerpoint/2010/main" val="1668636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Boil for an hour!  </a:t>
            </a:r>
          </a:p>
          <a:p>
            <a:pPr lvl="1"/>
            <a:r>
              <a:rPr lang="en-US" dirty="0"/>
              <a:t>Boil overs are bad and horrible to clean up.</a:t>
            </a:r>
          </a:p>
          <a:p>
            <a:pPr lvl="1"/>
            <a:r>
              <a:rPr lang="en-US" dirty="0"/>
              <a:t>Turn the heat down once the boil starts.  </a:t>
            </a:r>
          </a:p>
          <a:p>
            <a:pPr lvl="2"/>
            <a:r>
              <a:rPr lang="en-US" dirty="0"/>
              <a:t>Saves on energy costs and prevents boil overs.</a:t>
            </a:r>
          </a:p>
          <a:p>
            <a:pPr marL="457200" lvl="1" indent="0">
              <a:buNone/>
            </a:pPr>
            <a:endParaRPr lang="en-US" dirty="0"/>
          </a:p>
          <a:p>
            <a:r>
              <a:rPr lang="en-US" dirty="0"/>
              <a:t>Add hops as you desire.</a:t>
            </a:r>
          </a:p>
          <a:p>
            <a:pPr lvl="1"/>
            <a:r>
              <a:rPr lang="en-US" dirty="0"/>
              <a:t>There is a lot of hops science out there.</a:t>
            </a:r>
          </a:p>
          <a:p>
            <a:pPr lvl="1"/>
            <a:r>
              <a:rPr lang="en-US" dirty="0"/>
              <a:t>General rule for hops?  If you like the smell you will like it in your beer.</a:t>
            </a:r>
          </a:p>
          <a:p>
            <a:pPr lvl="1"/>
            <a:r>
              <a:rPr lang="en-US" dirty="0"/>
              <a:t>Your pallet is going to evolve as you homebrew.  </a:t>
            </a:r>
          </a:p>
          <a:p>
            <a:pPr lvl="1"/>
            <a:r>
              <a:rPr lang="en-US" dirty="0"/>
              <a:t>The strong hoppy character of a beer will fade quickly. (90 days).  Drink up.</a:t>
            </a:r>
          </a:p>
        </p:txBody>
      </p:sp>
    </p:spTree>
    <p:extLst>
      <p:ext uri="{BB962C8B-B14F-4D97-AF65-F5344CB8AC3E}">
        <p14:creationId xmlns:p14="http://schemas.microsoft.com/office/powerpoint/2010/main" val="57397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Chill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 want to chill the wort out soon after flame out.  </a:t>
            </a:r>
          </a:p>
          <a:p>
            <a:r>
              <a:rPr lang="en-US" dirty="0"/>
              <a:t>Chill the wort a few degrees colder than fermentation temperature.</a:t>
            </a:r>
          </a:p>
          <a:p>
            <a:r>
              <a:rPr lang="en-US" dirty="0"/>
              <a:t>Agitate the beer as you chill it.  </a:t>
            </a:r>
          </a:p>
          <a:p>
            <a:endParaRPr lang="en-US" dirty="0"/>
          </a:p>
          <a:p>
            <a:r>
              <a:rPr lang="en-US" dirty="0"/>
              <a:t>Why Chill?  Dimethyl Sulfide sucks.  Once you taste it, the beer is ruined.  </a:t>
            </a:r>
          </a:p>
          <a:p>
            <a:r>
              <a:rPr lang="en-US" dirty="0"/>
              <a:t>Immersion Chiller</a:t>
            </a:r>
          </a:p>
          <a:p>
            <a:r>
              <a:rPr lang="en-US" dirty="0"/>
              <a:t>Plate Chiller</a:t>
            </a:r>
          </a:p>
          <a:p>
            <a:r>
              <a:rPr lang="en-US" dirty="0"/>
              <a:t>Ice Bath</a:t>
            </a:r>
          </a:p>
          <a:p>
            <a:r>
              <a:rPr lang="en-US" dirty="0"/>
              <a:t>Combo</a:t>
            </a:r>
          </a:p>
        </p:txBody>
      </p:sp>
      <p:pic>
        <p:nvPicPr>
          <p:cNvPr id="4" name="Picture 3"/>
          <p:cNvPicPr>
            <a:picLocks noChangeAspect="1"/>
          </p:cNvPicPr>
          <p:nvPr/>
        </p:nvPicPr>
        <p:blipFill>
          <a:blip r:embed="rId3"/>
          <a:stretch>
            <a:fillRect/>
          </a:stretch>
        </p:blipFill>
        <p:spPr>
          <a:xfrm>
            <a:off x="9572625" y="1576387"/>
            <a:ext cx="1809750" cy="4162425"/>
          </a:xfrm>
          <a:prstGeom prst="rect">
            <a:avLst/>
          </a:prstGeom>
        </p:spPr>
      </p:pic>
    </p:spTree>
    <p:extLst>
      <p:ext uri="{BB962C8B-B14F-4D97-AF65-F5344CB8AC3E}">
        <p14:creationId xmlns:p14="http://schemas.microsoft.com/office/powerpoint/2010/main" val="317575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p:txBody>
          <a:bodyPr>
            <a:normAutofit/>
          </a:bodyPr>
          <a:lstStyle/>
          <a:p>
            <a:pPr marL="0" indent="0">
              <a:buNone/>
            </a:pPr>
            <a:endParaRPr lang="en-US" dirty="0"/>
          </a:p>
          <a:p>
            <a:r>
              <a:rPr lang="en-US" dirty="0" err="1"/>
              <a:t>Wort</a:t>
            </a:r>
            <a:r>
              <a:rPr lang="en-US" dirty="0"/>
              <a:t> + yeast + time = BEER</a:t>
            </a:r>
          </a:p>
          <a:p>
            <a:endParaRPr lang="en-US" dirty="0"/>
          </a:p>
          <a:p>
            <a:r>
              <a:rPr lang="en-US" dirty="0"/>
              <a:t>Step by Step </a:t>
            </a:r>
          </a:p>
          <a:p>
            <a:pPr lvl="1"/>
            <a:r>
              <a:rPr lang="en-US" dirty="0"/>
              <a:t>Add the chilled </a:t>
            </a:r>
            <a:r>
              <a:rPr lang="en-US" dirty="0" err="1"/>
              <a:t>wort</a:t>
            </a:r>
            <a:r>
              <a:rPr lang="en-US" dirty="0"/>
              <a:t> to a fermentation vessel (Carboy)</a:t>
            </a:r>
          </a:p>
          <a:p>
            <a:pPr lvl="1"/>
            <a:r>
              <a:rPr lang="en-US" dirty="0"/>
              <a:t>Aerate the </a:t>
            </a:r>
            <a:r>
              <a:rPr lang="en-US" dirty="0" err="1"/>
              <a:t>wort</a:t>
            </a:r>
            <a:r>
              <a:rPr lang="en-US" dirty="0"/>
              <a:t>.  (shake it, pump it, </a:t>
            </a:r>
            <a:r>
              <a:rPr lang="en-US" dirty="0" err="1"/>
              <a:t>etc</a:t>
            </a:r>
            <a:r>
              <a:rPr lang="en-US" dirty="0"/>
              <a:t>)</a:t>
            </a:r>
          </a:p>
          <a:p>
            <a:pPr lvl="1"/>
            <a:r>
              <a:rPr lang="en-US" dirty="0"/>
              <a:t>Add the yeast (no more shaking / aeration!)</a:t>
            </a:r>
          </a:p>
          <a:p>
            <a:pPr lvl="1"/>
            <a:r>
              <a:rPr lang="en-US" dirty="0"/>
              <a:t>Seal it, add an airlock (or a </a:t>
            </a:r>
            <a:r>
              <a:rPr lang="en-US" dirty="0" err="1"/>
              <a:t>blowoff</a:t>
            </a:r>
            <a:r>
              <a:rPr lang="en-US"/>
              <a:t> tube!)</a:t>
            </a:r>
            <a:endParaRPr lang="en-US" dirty="0"/>
          </a:p>
          <a:p>
            <a:pPr lvl="1"/>
            <a:r>
              <a:rPr lang="en-US" dirty="0"/>
              <a:t>Wait 2-3 weeks…. Don’t touch it.  </a:t>
            </a:r>
          </a:p>
          <a:p>
            <a:endParaRPr lang="en-US" dirty="0"/>
          </a:p>
        </p:txBody>
      </p:sp>
    </p:spTree>
    <p:extLst>
      <p:ext uri="{BB962C8B-B14F-4D97-AF65-F5344CB8AC3E}">
        <p14:creationId xmlns:p14="http://schemas.microsoft.com/office/powerpoint/2010/main" val="274048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a:xfrm>
            <a:off x="609600" y="1257300"/>
            <a:ext cx="10972800" cy="863600"/>
          </a:xfrm>
        </p:spPr>
        <p:txBody>
          <a:bodyPr>
            <a:normAutofit lnSpcReduction="10000"/>
          </a:bodyPr>
          <a:lstStyle/>
          <a:p>
            <a:pPr marL="0" indent="0">
              <a:buNone/>
            </a:pPr>
            <a:endParaRPr lang="en-US" dirty="0"/>
          </a:p>
          <a:p>
            <a:r>
              <a:rPr lang="en-US" dirty="0"/>
              <a:t>Temperature is important…</a:t>
            </a:r>
          </a:p>
          <a:p>
            <a:endParaRPr lang="en-US" dirty="0"/>
          </a:p>
          <a:p>
            <a:endParaRPr lang="en-US" dirty="0"/>
          </a:p>
        </p:txBody>
      </p:sp>
      <p:pic>
        <p:nvPicPr>
          <p:cNvPr id="5" name="Picture 4">
            <a:extLst>
              <a:ext uri="{FF2B5EF4-FFF2-40B4-BE49-F238E27FC236}">
                <a16:creationId xmlns:a16="http://schemas.microsoft.com/office/drawing/2014/main" id="{7B627B04-84FE-424A-84E5-538BF846B571}"/>
              </a:ext>
            </a:extLst>
          </p:cNvPr>
          <p:cNvPicPr>
            <a:picLocks noChangeAspect="1"/>
          </p:cNvPicPr>
          <p:nvPr/>
        </p:nvPicPr>
        <p:blipFill>
          <a:blip r:embed="rId3"/>
          <a:stretch>
            <a:fillRect/>
          </a:stretch>
        </p:blipFill>
        <p:spPr>
          <a:xfrm>
            <a:off x="5054600" y="1492250"/>
            <a:ext cx="6731000" cy="5048250"/>
          </a:xfrm>
          <a:prstGeom prst="rect">
            <a:avLst/>
          </a:prstGeom>
        </p:spPr>
      </p:pic>
    </p:spTree>
    <p:extLst>
      <p:ext uri="{BB962C8B-B14F-4D97-AF65-F5344CB8AC3E}">
        <p14:creationId xmlns:p14="http://schemas.microsoft.com/office/powerpoint/2010/main" val="20349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a:t>
            </a:r>
          </a:p>
        </p:txBody>
      </p:sp>
      <p:sp>
        <p:nvSpPr>
          <p:cNvPr id="3" name="Content Placeholder 2"/>
          <p:cNvSpPr>
            <a:spLocks noGrp="1"/>
          </p:cNvSpPr>
          <p:nvPr>
            <p:ph idx="1"/>
          </p:nvPr>
        </p:nvSpPr>
        <p:spPr/>
        <p:txBody>
          <a:bodyPr>
            <a:normAutofit/>
          </a:bodyPr>
          <a:lstStyle/>
          <a:p>
            <a:pPr marL="0" indent="0">
              <a:buNone/>
            </a:pPr>
            <a:r>
              <a:rPr lang="en-US" dirty="0"/>
              <a:t>Arguably the most important part of the brewing process.</a:t>
            </a:r>
          </a:p>
          <a:p>
            <a:r>
              <a:rPr lang="en-US" dirty="0"/>
              <a:t>A complete fermentation requires enough healthy and happy yeast.</a:t>
            </a:r>
          </a:p>
          <a:p>
            <a:r>
              <a:rPr lang="en-US" dirty="0"/>
              <a:t>Lots of Yeast science available.  </a:t>
            </a:r>
          </a:p>
          <a:p>
            <a:pPr marL="0" indent="0">
              <a:buNone/>
            </a:pPr>
            <a:endParaRPr lang="en-US" dirty="0"/>
          </a:p>
          <a:p>
            <a:pPr marL="0" indent="0">
              <a:buNone/>
            </a:pPr>
            <a:r>
              <a:rPr lang="en-US" dirty="0"/>
              <a:t>Simple rule for a 5 gal batch.</a:t>
            </a:r>
          </a:p>
          <a:p>
            <a:pPr marL="0" indent="0">
              <a:buNone/>
            </a:pPr>
            <a:r>
              <a:rPr lang="en-US" dirty="0"/>
              <a:t>Low gravity beer – 1 yeast packet (&lt;50 gravity)</a:t>
            </a:r>
          </a:p>
          <a:p>
            <a:pPr marL="0" indent="0">
              <a:buNone/>
            </a:pPr>
            <a:r>
              <a:rPr lang="en-US" dirty="0"/>
              <a:t>High gravity beer – 2 yeast packets (&gt;50 gravity)</a:t>
            </a:r>
          </a:p>
          <a:p>
            <a:pPr marL="0" indent="0">
              <a:buNone/>
            </a:pPr>
            <a:endParaRPr lang="en-US" dirty="0"/>
          </a:p>
          <a:p>
            <a:pPr marL="0" indent="0">
              <a:buNone/>
            </a:pPr>
            <a:r>
              <a:rPr lang="en-US" dirty="0"/>
              <a:t>Dried yeast is awesome.  Starters are awesome too.</a:t>
            </a:r>
          </a:p>
          <a:p>
            <a:pPr marL="0" indent="0">
              <a:buNone/>
            </a:pPr>
            <a:r>
              <a:rPr lang="en-US" dirty="0"/>
              <a:t>You can’t use too much yeast.  You can absolutely use too little.</a:t>
            </a:r>
          </a:p>
        </p:txBody>
      </p:sp>
    </p:spTree>
    <p:extLst>
      <p:ext uri="{BB962C8B-B14F-4D97-AF65-F5344CB8AC3E}">
        <p14:creationId xmlns:p14="http://schemas.microsoft.com/office/powerpoint/2010/main" val="4038853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 Cakes</a:t>
            </a:r>
          </a:p>
        </p:txBody>
      </p:sp>
      <p:pic>
        <p:nvPicPr>
          <p:cNvPr id="4" name="Content Placeholder 3"/>
          <p:cNvPicPr>
            <a:picLocks noGrp="1" noChangeAspect="1"/>
          </p:cNvPicPr>
          <p:nvPr>
            <p:ph idx="1"/>
          </p:nvPr>
        </p:nvPicPr>
        <p:blipFill>
          <a:blip r:embed="rId3"/>
          <a:stretch>
            <a:fillRect/>
          </a:stretch>
        </p:blipFill>
        <p:spPr>
          <a:xfrm>
            <a:off x="8115300" y="2781773"/>
            <a:ext cx="3671887" cy="3018951"/>
          </a:xfrm>
          <a:prstGeom prst="rect">
            <a:avLst/>
          </a:prstGeom>
        </p:spPr>
      </p:pic>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For high gravity beers or if the timing permits, use the yeast cake from a previous fermentation.</a:t>
            </a:r>
          </a:p>
          <a:p>
            <a:pPr lvl="1"/>
            <a:r>
              <a:rPr lang="en-US" dirty="0">
                <a:hlinkClick r:id="rId4"/>
              </a:rPr>
              <a:t>http://beersmith.com/blog/2008/07/25/yeast-washing-reusing-your-yeast/</a:t>
            </a:r>
            <a:endParaRPr lang="en-US" dirty="0"/>
          </a:p>
          <a:p>
            <a:pPr lvl="1"/>
            <a:r>
              <a:rPr lang="en-US" dirty="0">
                <a:hlinkClick r:id="rId5"/>
              </a:rPr>
              <a:t>https://www.reddit.com/r/Homebrewing/comments/33p6g8/reusing_the_yeast_cake/</a:t>
            </a:r>
            <a:endParaRPr lang="en-US" dirty="0"/>
          </a:p>
          <a:p>
            <a:pPr lvl="1"/>
            <a:endParaRPr lang="en-US" dirty="0"/>
          </a:p>
          <a:p>
            <a:r>
              <a:rPr lang="en-US" dirty="0"/>
              <a:t>Or, find your local brewer and ask for some of their yeast.</a:t>
            </a:r>
          </a:p>
          <a:p>
            <a:pPr marL="0" indent="0">
              <a:buFont typeface="Wingdings 3" panose="05040102010807070707" pitchFamily="18" charset="2"/>
              <a:buNone/>
            </a:pPr>
            <a:endParaRPr lang="en-US" dirty="0"/>
          </a:p>
        </p:txBody>
      </p:sp>
    </p:spTree>
    <p:extLst>
      <p:ext uri="{BB962C8B-B14F-4D97-AF65-F5344CB8AC3E}">
        <p14:creationId xmlns:p14="http://schemas.microsoft.com/office/powerpoint/2010/main" val="267400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 Vessels</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Plastic vs Glass</a:t>
            </a:r>
          </a:p>
          <a:p>
            <a:r>
              <a:rPr lang="en-US" dirty="0"/>
              <a:t>Glass</a:t>
            </a:r>
          </a:p>
          <a:p>
            <a:pPr marL="457200" lvl="1" indent="0">
              <a:buNone/>
            </a:pPr>
            <a:r>
              <a:rPr lang="en-US" dirty="0"/>
              <a:t>Fragile, Harder to clean, expensive.</a:t>
            </a:r>
          </a:p>
          <a:p>
            <a:pPr marL="457200" lvl="1" indent="0">
              <a:buNone/>
            </a:pPr>
            <a:r>
              <a:rPr lang="en-US" dirty="0"/>
              <a:t>Looks amazing, lasts longer.</a:t>
            </a:r>
          </a:p>
          <a:p>
            <a:r>
              <a:rPr lang="en-US" dirty="0"/>
              <a:t>Plastic</a:t>
            </a:r>
          </a:p>
          <a:p>
            <a:pPr marL="457200" lvl="1" indent="0">
              <a:buNone/>
            </a:pPr>
            <a:r>
              <a:rPr lang="en-US" dirty="0"/>
              <a:t>Durable, easy to clean, cheap.</a:t>
            </a:r>
          </a:p>
          <a:p>
            <a:pPr marL="457200" lvl="1" indent="0">
              <a:buNone/>
            </a:pPr>
            <a:r>
              <a:rPr lang="en-US" dirty="0"/>
              <a:t>20-25 brews or until scratched before replacement.</a:t>
            </a:r>
          </a:p>
          <a:p>
            <a:pPr marL="457200" lvl="1" indent="0">
              <a:buNone/>
            </a:pPr>
            <a:r>
              <a:rPr lang="en-US" dirty="0"/>
              <a:t>Lids can lose their seal.  (they still work)</a:t>
            </a:r>
          </a:p>
        </p:txBody>
      </p:sp>
    </p:spTree>
    <p:extLst>
      <p:ext uri="{BB962C8B-B14F-4D97-AF65-F5344CB8AC3E}">
        <p14:creationId xmlns:p14="http://schemas.microsoft.com/office/powerpoint/2010/main" val="189027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Fermentation</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Moving the wort to a new container (carboy) after primary fermentation to help reduce off flavors.</a:t>
            </a:r>
          </a:p>
          <a:p>
            <a:pPr marL="0" indent="0">
              <a:buNone/>
            </a:pPr>
            <a:endParaRPr lang="en-US" dirty="0"/>
          </a:p>
          <a:p>
            <a:pPr marL="0" indent="0">
              <a:buNone/>
            </a:pPr>
            <a:r>
              <a:rPr lang="en-US" dirty="0"/>
              <a:t>Generally not needed for a 5 gal batch.   It is more important for 500 gal batches.</a:t>
            </a:r>
          </a:p>
          <a:p>
            <a:pPr marL="0" indent="0">
              <a:buNone/>
            </a:pPr>
            <a:endParaRPr lang="en-US" dirty="0"/>
          </a:p>
          <a:p>
            <a:pPr marL="0" indent="0">
              <a:buNone/>
            </a:pPr>
            <a:r>
              <a:rPr lang="en-US" dirty="0"/>
              <a:t>Exceptions being for very high OG beers or lagers.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802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Bottling/kegging</a:t>
            </a:r>
          </a:p>
        </p:txBody>
      </p:sp>
      <p:sp>
        <p:nvSpPr>
          <p:cNvPr id="7" name="Content Placeholder 2"/>
          <p:cNvSpPr txBox="1">
            <a:spLocks/>
          </p:cNvSpPr>
          <p:nvPr/>
        </p:nvSpPr>
        <p:spPr>
          <a:xfrm>
            <a:off x="609599" y="1257300"/>
            <a:ext cx="8039101"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Bottling</a:t>
            </a:r>
          </a:p>
          <a:p>
            <a:pPr marL="457200" lvl="1" indent="0">
              <a:buNone/>
            </a:pPr>
            <a:r>
              <a:rPr lang="en-US" dirty="0"/>
              <a:t>Wait until fermentation is DONE (bottle bombs are no fun)</a:t>
            </a:r>
          </a:p>
          <a:p>
            <a:pPr marL="457200" lvl="1" indent="0">
              <a:buNone/>
            </a:pPr>
            <a:r>
              <a:rPr lang="en-US" dirty="0"/>
              <a:t>Add a little sugar for the yeast in suspension to convert to CO2 (typically 1-3 weeks at room temp)</a:t>
            </a:r>
          </a:p>
          <a:p>
            <a:pPr marL="457200" lvl="1" indent="0">
              <a:buNone/>
            </a:pPr>
            <a:r>
              <a:rPr lang="en-US" dirty="0"/>
              <a:t>Not uncommon to have some precipitant in the bottom of the bottle</a:t>
            </a:r>
          </a:p>
          <a:p>
            <a:pPr marL="457200" lvl="1" indent="0">
              <a:buNone/>
            </a:pPr>
            <a:r>
              <a:rPr lang="en-US" dirty="0"/>
              <a:t>Use brown glass. Green/clear is evil</a:t>
            </a:r>
          </a:p>
          <a:p>
            <a:r>
              <a:rPr lang="en-US" dirty="0"/>
              <a:t>Kegging</a:t>
            </a:r>
          </a:p>
          <a:p>
            <a:pPr marL="457200" lvl="1" indent="0">
              <a:buNone/>
            </a:pPr>
            <a:r>
              <a:rPr lang="en-US" dirty="0"/>
              <a:t>Standard is 5 gallon </a:t>
            </a:r>
            <a:r>
              <a:rPr lang="en-US" dirty="0" err="1"/>
              <a:t>cornelius</a:t>
            </a:r>
            <a:r>
              <a:rPr lang="en-US" dirty="0"/>
              <a:t> “corny” kegs (soda kegs)</a:t>
            </a:r>
          </a:p>
          <a:p>
            <a:pPr marL="457200" lvl="1" indent="0">
              <a:buNone/>
            </a:pPr>
            <a:r>
              <a:rPr lang="en-US" dirty="0"/>
              <a:t>Two connector types: Pin lock and Ball lock</a:t>
            </a:r>
          </a:p>
          <a:p>
            <a:pPr marL="457200" lvl="1" indent="0">
              <a:buNone/>
            </a:pPr>
            <a:r>
              <a:rPr lang="en-US" dirty="0"/>
              <a:t>Force </a:t>
            </a:r>
            <a:r>
              <a:rPr lang="en-US" dirty="0" err="1"/>
              <a:t>carbing</a:t>
            </a:r>
            <a:r>
              <a:rPr lang="en-US" dirty="0"/>
              <a:t>: crank the CO2 pressure and rock</a:t>
            </a:r>
          </a:p>
          <a:p>
            <a:pPr marL="457200" lvl="1" indent="0">
              <a:buNone/>
            </a:pPr>
            <a:r>
              <a:rPr lang="en-US" dirty="0"/>
              <a:t>Can bottle off the keg if you want to take it with you</a:t>
            </a:r>
          </a:p>
          <a:p>
            <a:pPr marL="457200" lvl="1" indent="0">
              <a:buNone/>
            </a:pPr>
            <a:endParaRPr lang="en-US" dirty="0"/>
          </a:p>
        </p:txBody>
      </p:sp>
      <p:pic>
        <p:nvPicPr>
          <p:cNvPr id="4" name="Picture 3">
            <a:extLst>
              <a:ext uri="{FF2B5EF4-FFF2-40B4-BE49-F238E27FC236}">
                <a16:creationId xmlns:a16="http://schemas.microsoft.com/office/drawing/2014/main" id="{4FA0E6A7-8D5D-45E4-8D2A-AB8CE5F47B50}"/>
              </a:ext>
            </a:extLst>
          </p:cNvPr>
          <p:cNvPicPr>
            <a:picLocks noChangeAspect="1"/>
          </p:cNvPicPr>
          <p:nvPr/>
        </p:nvPicPr>
        <p:blipFill>
          <a:blip r:embed="rId3"/>
          <a:stretch>
            <a:fillRect/>
          </a:stretch>
        </p:blipFill>
        <p:spPr>
          <a:xfrm>
            <a:off x="8890000" y="1490842"/>
            <a:ext cx="2857500" cy="5080000"/>
          </a:xfrm>
          <a:prstGeom prst="rect">
            <a:avLst/>
          </a:prstGeom>
        </p:spPr>
      </p:pic>
    </p:spTree>
    <p:extLst>
      <p:ext uri="{BB962C8B-B14F-4D97-AF65-F5344CB8AC3E}">
        <p14:creationId xmlns:p14="http://schemas.microsoft.com/office/powerpoint/2010/main" val="2676048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Automation</a:t>
            </a:r>
          </a:p>
        </p:txBody>
      </p:sp>
      <p:sp>
        <p:nvSpPr>
          <p:cNvPr id="3" name="Content Placeholder 2"/>
          <p:cNvSpPr>
            <a:spLocks noGrp="1"/>
          </p:cNvSpPr>
          <p:nvPr>
            <p:ph idx="1"/>
          </p:nvPr>
        </p:nvSpPr>
        <p:spPr>
          <a:xfrm>
            <a:off x="609600" y="1257300"/>
            <a:ext cx="10972800" cy="4800600"/>
          </a:xfrm>
        </p:spPr>
        <p:txBody>
          <a:bodyPr>
            <a:normAutofit/>
          </a:bodyPr>
          <a:lstStyle/>
          <a:p>
            <a:r>
              <a:rPr lang="en-US" dirty="0"/>
              <a:t>You can automate some or all of the brewing process</a:t>
            </a:r>
          </a:p>
          <a:p>
            <a:r>
              <a:rPr lang="en-US" dirty="0"/>
              <a:t>Temperature is the most common measurement point</a:t>
            </a:r>
          </a:p>
          <a:p>
            <a:r>
              <a:rPr lang="en-US" dirty="0"/>
              <a:t>Challenge is regulation…electric is easier and safer, propane not so much</a:t>
            </a:r>
          </a:p>
          <a:p>
            <a:endParaRPr lang="en-US" dirty="0"/>
          </a:p>
          <a:p>
            <a:endParaRPr lang="en-US" dirty="0"/>
          </a:p>
          <a:p>
            <a:endParaRPr lang="en-US" dirty="0"/>
          </a:p>
        </p:txBody>
      </p:sp>
      <p:pic>
        <p:nvPicPr>
          <p:cNvPr id="1026" name="Picture 2" descr="Power BI mobile application">
            <a:extLst>
              <a:ext uri="{FF2B5EF4-FFF2-40B4-BE49-F238E27FC236}">
                <a16:creationId xmlns:a16="http://schemas.microsoft.com/office/drawing/2014/main" id="{12B7D406-41C4-4E35-AC4A-56361A84F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780" y="3060700"/>
            <a:ext cx="207264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629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LINKS</a:t>
            </a:r>
          </a:p>
        </p:txBody>
      </p:sp>
      <p:sp>
        <p:nvSpPr>
          <p:cNvPr id="3" name="Content Placeholder 2"/>
          <p:cNvSpPr>
            <a:spLocks noGrp="1"/>
          </p:cNvSpPr>
          <p:nvPr>
            <p:ph idx="1"/>
          </p:nvPr>
        </p:nvSpPr>
        <p:spPr/>
        <p:txBody>
          <a:bodyPr>
            <a:normAutofit/>
          </a:bodyPr>
          <a:lstStyle/>
          <a:p>
            <a:r>
              <a:rPr lang="en-US" dirty="0">
                <a:hlinkClick r:id="rId3"/>
              </a:rPr>
              <a:t>Homebrewfinds</a:t>
            </a:r>
            <a:r>
              <a:rPr lang="en-US" dirty="0"/>
              <a:t>.com – Great for getting deals on brewing stuff</a:t>
            </a:r>
          </a:p>
          <a:p>
            <a:r>
              <a:rPr lang="en-US" dirty="0">
                <a:hlinkClick r:id="rId4"/>
              </a:rPr>
              <a:t>Homebrewtalk.com </a:t>
            </a:r>
            <a:r>
              <a:rPr lang="en-US" dirty="0"/>
              <a:t>– Brewing discussion forum. TONS of recipes, tips, and info</a:t>
            </a:r>
          </a:p>
          <a:p>
            <a:r>
              <a:rPr lang="en-US" dirty="0">
                <a:hlinkClick r:id="rId5"/>
              </a:rPr>
              <a:t>https://www.brewersfriend.com/dilution-and-boiloff-gravity-calculator/</a:t>
            </a:r>
            <a:r>
              <a:rPr lang="en-US" dirty="0"/>
              <a:t> - Useful gravity </a:t>
            </a:r>
            <a:r>
              <a:rPr lang="en-US" dirty="0" err="1"/>
              <a:t>calc</a:t>
            </a:r>
            <a:endParaRPr lang="en-US" dirty="0"/>
          </a:p>
          <a:p>
            <a:r>
              <a:rPr lang="en-US" dirty="0">
                <a:hlinkClick r:id="rId6"/>
              </a:rPr>
              <a:t>https://www.bjcp.org/stylecenter.php</a:t>
            </a:r>
            <a:r>
              <a:rPr lang="en-US" dirty="0"/>
              <a:t> -  Style guidelines for certified beer judging</a:t>
            </a:r>
          </a:p>
          <a:p>
            <a:r>
              <a:rPr lang="en-US" dirty="0">
                <a:hlinkClick r:id="rId7"/>
              </a:rPr>
              <a:t>http://www.beersmith.com</a:t>
            </a:r>
            <a:r>
              <a:rPr lang="en-US" dirty="0"/>
              <a:t> – </a:t>
            </a:r>
            <a:r>
              <a:rPr lang="en-US" dirty="0" err="1"/>
              <a:t>BeerSmith</a:t>
            </a:r>
            <a:r>
              <a:rPr lang="en-US" dirty="0"/>
              <a:t> brewing software</a:t>
            </a:r>
          </a:p>
          <a:p>
            <a:r>
              <a:rPr lang="en-US" dirty="0">
                <a:hlinkClick r:id="rId8"/>
              </a:rPr>
              <a:t>http://bit.ly/beeriot</a:t>
            </a:r>
            <a:r>
              <a:rPr lang="en-US" dirty="0"/>
              <a:t> - Brewing with Windows </a:t>
            </a:r>
            <a:r>
              <a:rPr lang="en-US" dirty="0" err="1"/>
              <a:t>IoT</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8417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800" dirty="0"/>
              <a:t>Why do we brew?</a:t>
            </a:r>
          </a:p>
          <a:p>
            <a:pPr marL="0" indent="0">
              <a:buNone/>
            </a:pPr>
            <a:endParaRPr lang="en-US" sz="2800" dirty="0"/>
          </a:p>
          <a:p>
            <a:r>
              <a:rPr lang="en-US" sz="2800" dirty="0"/>
              <a:t>Brewing Basics - How does one brew?</a:t>
            </a:r>
          </a:p>
          <a:p>
            <a:endParaRPr lang="en-US" sz="2800" dirty="0"/>
          </a:p>
          <a:p>
            <a:r>
              <a:rPr lang="en-US" sz="2800" dirty="0"/>
              <a:t>Advanced Brewing – How do I take it to the next level?</a:t>
            </a:r>
          </a:p>
          <a:p>
            <a:endParaRPr lang="en-US" sz="2800" dirty="0"/>
          </a:p>
          <a:p>
            <a:r>
              <a:rPr lang="en-US" sz="2800" dirty="0"/>
              <a:t>Tips and Tricks</a:t>
            </a:r>
          </a:p>
          <a:p>
            <a:endParaRPr lang="en-US" dirty="0"/>
          </a:p>
          <a:p>
            <a:endParaRPr lang="en-US" dirty="0"/>
          </a:p>
          <a:p>
            <a:endParaRPr lang="en-US" dirty="0"/>
          </a:p>
        </p:txBody>
      </p:sp>
    </p:spTree>
    <p:extLst>
      <p:ext uri="{BB962C8B-B14F-4D97-AF65-F5344CB8AC3E}">
        <p14:creationId xmlns:p14="http://schemas.microsoft.com/office/powerpoint/2010/main" val="49818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pPr marL="0" indent="0">
              <a:buNone/>
            </a:pPr>
            <a:r>
              <a:rPr lang="en-US" sz="4800" dirty="0"/>
              <a:t>Why brew your own beer?</a:t>
            </a:r>
          </a:p>
          <a:p>
            <a:r>
              <a:rPr lang="en-US" sz="2800" dirty="0"/>
              <a:t>It’s actually easy to make good beer</a:t>
            </a:r>
          </a:p>
          <a:p>
            <a:r>
              <a:rPr lang="en-US" sz="2800" dirty="0"/>
              <a:t>Satisfaction of doing it yourself</a:t>
            </a:r>
          </a:p>
          <a:p>
            <a:r>
              <a:rPr lang="en-US" sz="2800" dirty="0"/>
              <a:t>Can be simple or complicated</a:t>
            </a:r>
          </a:p>
          <a:p>
            <a:r>
              <a:rPr lang="en-US" sz="2800" dirty="0"/>
              <a:t>Ample opportunity to geek out</a:t>
            </a:r>
          </a:p>
          <a:p>
            <a:r>
              <a:rPr lang="en-US" sz="2800" dirty="0"/>
              <a:t>Can actually save you money in the long run</a:t>
            </a:r>
          </a:p>
          <a:p>
            <a:r>
              <a:rPr lang="en-US" sz="2800" dirty="0"/>
              <a:t>Process hasn’t fundamentally changed in thousands of years</a:t>
            </a:r>
          </a:p>
        </p:txBody>
      </p:sp>
    </p:spTree>
    <p:extLst>
      <p:ext uri="{BB962C8B-B14F-4D97-AF65-F5344CB8AC3E}">
        <p14:creationId xmlns:p14="http://schemas.microsoft.com/office/powerpoint/2010/main" val="146449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a:p>
            <a:pPr marL="457200" lvl="1" indent="0">
              <a:buNone/>
            </a:pPr>
            <a:r>
              <a:rPr lang="en-US" dirty="0"/>
              <a:t>4</a:t>
            </a:r>
            <a:r>
              <a:rPr lang="en-US" baseline="30000" dirty="0"/>
              <a:t>th</a:t>
            </a:r>
            <a:r>
              <a:rPr lang="en-US" dirty="0"/>
              <a:t> edition shipping now.</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4403</TotalTime>
  <Words>3049</Words>
  <Application>Microsoft Office PowerPoint</Application>
  <PresentationFormat>Widescreen</PresentationFormat>
  <Paragraphs>468</Paragraphs>
  <Slides>58</Slides>
  <Notes>58</Notes>
  <HiddenSlides>17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WHY</vt:lpstr>
      <vt:lpstr>Brewing Basics</vt:lpstr>
      <vt:lpstr>Getting started - TIPS</vt:lpstr>
      <vt:lpstr>Getting started - TIPS</vt:lpstr>
      <vt:lpstr>Brewing Basics</vt:lpstr>
      <vt:lpstr>Brewing Basics – METHODS</vt:lpstr>
      <vt:lpstr>BREWING BASICS - EQUIPMENT</vt:lpstr>
      <vt:lpstr>BREWING BASICS - EQUIPMENT</vt:lpstr>
      <vt:lpstr>BREW DAY!!</vt:lpstr>
      <vt:lpstr>Brew Day Tips</vt:lpstr>
      <vt:lpstr>The night before (WATER PREP)</vt:lpstr>
      <vt:lpstr>The Mash (Extracting Sugar FROM GRAINS)</vt:lpstr>
      <vt:lpstr>The Mash (Continued)</vt:lpstr>
      <vt:lpstr>starting The Mash - WATER</vt:lpstr>
      <vt:lpstr>Adding grain to the Water</vt:lpstr>
      <vt:lpstr>ThE Mash – Geeking Out</vt:lpstr>
      <vt:lpstr>Advanced Mash - PH</vt:lpstr>
      <vt:lpstr>The Lauter, VOrlAuFing and Sparging</vt:lpstr>
      <vt:lpstr>Extraction Percentage</vt:lpstr>
      <vt:lpstr>VOrlAuF</vt:lpstr>
      <vt:lpstr>Sparging</vt:lpstr>
      <vt:lpstr>Gravity</vt:lpstr>
      <vt:lpstr>BOIL</vt:lpstr>
      <vt:lpstr>The Chill</vt:lpstr>
      <vt:lpstr>Fermentation</vt:lpstr>
      <vt:lpstr>Fermentation</vt:lpstr>
      <vt:lpstr>Yeast</vt:lpstr>
      <vt:lpstr>Yeast Cakes</vt:lpstr>
      <vt:lpstr>Fermentation Vessels</vt:lpstr>
      <vt:lpstr>Secondary Fermentation</vt:lpstr>
      <vt:lpstr>Bottling/kegging</vt:lpstr>
      <vt:lpstr>Brewing Automation</vt:lpstr>
      <vt:lpstr>Brewing Automation</vt:lpstr>
      <vt:lpstr>HELPFUL LINKS</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Phil Schwan</cp:lastModifiedBy>
  <cp:revision>77</cp:revision>
  <dcterms:created xsi:type="dcterms:W3CDTF">2017-03-09T18:34:05Z</dcterms:created>
  <dcterms:modified xsi:type="dcterms:W3CDTF">2017-05-16T15:57:49Z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8cfdbd20-c809-49ac-85f3-809daaa2f598</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